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19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0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87A8D-ABC7-4FEE-A178-0FD1EBC6A51A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  <p:sp>
        <p:nvSpPr>
          <p:cNvPr id="21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F7A80-3497-42DC-9646-8F5DDB731E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BD028-06DF-4118-9B36-0E2F062237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532C0-1143-43D1-87A4-59B99ACDC93C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EAD47F-E365-47A9-B058-E198C59355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BB3D8-6877-4BB4-AEAF-5231135BC0EC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7B0A3-DA4E-49C2-BA00-F50394AD1F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835E7-4E85-4E79-A53D-961513B055BC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FA4D4-D96F-498B-B658-2E2E1E719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9FCFD-C3B6-4638-B2D2-56EE154A07F1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5ADA11-6A26-4010-8273-C81F6D1A20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BA9BB-7679-44B9-ABCA-FA53758819BC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62B23B-91BD-4FFC-9621-7819E24D9C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81E28-923C-4B65-8A3F-CCCFD533E2C5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8ED9F-A53B-4653-AAD5-46B2FC405A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EF5BEB-7777-45A8-A77D-6FEB13BB692C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B16EE-3794-40DA-A0D3-0527A329AE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997F0-3959-4A45-B300-5A913AD5DF55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E806D-4FF1-44AC-AF25-2EE8694838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95F83-8891-43A4-946D-8F58BE4E3BE2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81837-2D4B-4670-AE6E-2CD8F1A530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2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D81E40-4AD2-4F58-916C-8F1D88520C7D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DFEB25B-8F6B-4DBB-94F0-8333250E11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22537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38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39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0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2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3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4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5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6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7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8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549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</p:grpSp>
      <p:sp>
        <p:nvSpPr>
          <p:cNvPr id="22550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84AED576-3B53-4C20-86B7-D68AC1EB3826}" type="datetimeFigureOut">
              <a:rPr lang="en-US"/>
              <a:pPr>
                <a:defRPr/>
              </a:pPr>
              <a:t>9/28/2009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en-US" sz="4500" smtClean="0"/>
              <a:t>2.2 Biological Level of Analysis:</a:t>
            </a:r>
            <a:br>
              <a:rPr lang="en-US" sz="4500" smtClean="0"/>
            </a:br>
            <a:r>
              <a:rPr lang="en-US" sz="4500" smtClean="0"/>
              <a:t>Genetics and Behavior</a:t>
            </a:r>
          </a:p>
        </p:txBody>
      </p:sp>
      <p:sp>
        <p:nvSpPr>
          <p:cNvPr id="13314" name="Subtitle 2"/>
          <p:cNvSpPr>
            <a:spLocks noGrp="1"/>
          </p:cNvSpPr>
          <p:nvPr>
            <p:ph type="subTitle" idx="4294967295"/>
          </p:nvPr>
        </p:nvSpPr>
        <p:spPr>
          <a:xfrm>
            <a:off x="2455863" y="4059238"/>
            <a:ext cx="5451475" cy="1593850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endParaRPr lang="en-US" sz="2600" b="1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Evolutionary Psychology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What is this field attempting to do?</a:t>
            </a:r>
          </a:p>
          <a:p>
            <a:r>
              <a:rPr lang="en-US" smtClean="0"/>
              <a:t>Explain Fessler’s 2006 study on disgust and pregnancy.</a:t>
            </a:r>
          </a:p>
          <a:p>
            <a:pPr lvl="1"/>
            <a:r>
              <a:rPr lang="en-US" smtClean="0"/>
              <a:t>What are its implications?</a:t>
            </a:r>
          </a:p>
          <a:p>
            <a:r>
              <a:rPr lang="en-US" smtClean="0"/>
              <a:t>How about Curtis (2004)</a:t>
            </a:r>
          </a:p>
          <a:p>
            <a:pPr lvl="1"/>
            <a:r>
              <a:rPr lang="en-US" smtClean="0"/>
              <a:t>Findings</a:t>
            </a:r>
          </a:p>
          <a:p>
            <a:pPr lvl="1"/>
            <a:r>
              <a:rPr lang="en-US" smtClean="0"/>
              <a:t>Implications</a:t>
            </a:r>
          </a:p>
          <a:p>
            <a:r>
              <a:rPr lang="en-US" smtClean="0"/>
              <a:t>Points to consider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Ethics in </a:t>
            </a:r>
            <a:br>
              <a:rPr lang="en-US" smtClean="0"/>
            </a:br>
            <a:r>
              <a:rPr lang="en-US" smtClean="0"/>
              <a:t>Genetics Research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Stigmatization</a:t>
            </a:r>
          </a:p>
          <a:p>
            <a:r>
              <a:rPr lang="en-US" smtClean="0"/>
              <a:t>Confidentiality</a:t>
            </a:r>
          </a:p>
          <a:p>
            <a:pPr lvl="1"/>
            <a:r>
              <a:rPr lang="en-US" smtClean="0"/>
              <a:t>Coding information	</a:t>
            </a:r>
          </a:p>
          <a:p>
            <a:r>
              <a:rPr lang="en-US" smtClean="0"/>
              <a:t>Harmful personal information</a:t>
            </a:r>
          </a:p>
          <a:p>
            <a:pPr lvl="1"/>
            <a:r>
              <a:rPr lang="en-US" smtClean="0"/>
              <a:t>Paternity</a:t>
            </a:r>
          </a:p>
          <a:p>
            <a:pPr lvl="1"/>
            <a:r>
              <a:rPr lang="en-US" smtClean="0"/>
              <a:t>Genetic disorders</a:t>
            </a:r>
          </a:p>
          <a:p>
            <a:r>
              <a:rPr lang="en-US" smtClean="0"/>
              <a:t>Cultural objections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Behavioral Genetics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sz="half" idx="4294967295"/>
          </p:nvPr>
        </p:nvSpPr>
        <p:spPr>
          <a:xfrm>
            <a:off x="1676400" y="1981200"/>
            <a:ext cx="3440113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How genetics and the environment contribute to individual variations in human behavior.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smtClean="0"/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How much do genes influence behavior?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Diathesis-stress model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100" smtClean="0"/>
              <a:t>“genetic vulnerability”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Inheritance</a:t>
            </a:r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246688" y="2660650"/>
            <a:ext cx="3440112" cy="27543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Genetic Research</a:t>
            </a:r>
          </a:p>
        </p:txBody>
      </p:sp>
      <p:sp>
        <p:nvSpPr>
          <p:cNvPr id="15362" name="Content Placeholder 4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smtClean="0"/>
              <a:t>Correlational Studies:  </a:t>
            </a:r>
            <a:r>
              <a:rPr lang="en-US" smtClean="0"/>
              <a:t>Establishes that a relationship between two variables exists, but no IV is manipulated.  No cause-and-effect is determined.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/>
              <a:t>Twin Studies</a:t>
            </a:r>
            <a:r>
              <a:rPr lang="en-US" smtClean="0"/>
              <a:t>: High level of shared genes.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Monozygotic (MZ):  Identical twins, from same egg that splits.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Dizygotic (DZ): non-identical, from two eggs</a:t>
            </a:r>
          </a:p>
          <a:p>
            <a:pPr lvl="1" eaLnBrk="1" hangingPunct="1">
              <a:lnSpc>
                <a:spcPct val="90000"/>
              </a:lnSpc>
            </a:pPr>
            <a:r>
              <a:rPr lang="en-US" b="1" smtClean="0"/>
              <a:t>Concordance rate</a:t>
            </a:r>
            <a:r>
              <a:rPr lang="en-US" smtClean="0"/>
              <a:t>:  degree of correlation found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386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Family Studies:  more representative sample</a:t>
            </a:r>
          </a:p>
          <a:p>
            <a:pPr lvl="1" eaLnBrk="1" hangingPunct="1"/>
            <a:r>
              <a:rPr lang="en-US" smtClean="0"/>
              <a:t>Degrees of genetic relatedness compared with behavior.</a:t>
            </a:r>
          </a:p>
          <a:p>
            <a:pPr lvl="1" eaLnBrk="1" hangingPunct="1"/>
            <a:r>
              <a:rPr lang="en-US" smtClean="0"/>
              <a:t>High heridability = High concordance rates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4191000"/>
            <a:ext cx="2171700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0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Adoption Studies</a:t>
            </a:r>
          </a:p>
          <a:p>
            <a:pPr lvl="1" eaLnBrk="1" hangingPunct="1"/>
            <a:r>
              <a:rPr lang="en-US" smtClean="0"/>
              <a:t>Nature vs. Nurture</a:t>
            </a:r>
          </a:p>
          <a:p>
            <a:pPr lvl="1" eaLnBrk="1" hangingPunct="1"/>
            <a:r>
              <a:rPr lang="en-US" smtClean="0"/>
              <a:t>Why are these cases interesting when studying genetic behavior?</a:t>
            </a:r>
          </a:p>
          <a:p>
            <a:pPr lvl="1" eaLnBrk="1" hangingPunct="1"/>
            <a:r>
              <a:rPr lang="en-US" smtClean="0"/>
              <a:t>Criticisms:</a:t>
            </a:r>
          </a:p>
          <a:p>
            <a:pPr lvl="2" eaLnBrk="1" hangingPunct="1"/>
            <a:r>
              <a:rPr lang="en-US" smtClean="0"/>
              <a:t>Children not representative of general population</a:t>
            </a:r>
          </a:p>
          <a:p>
            <a:pPr lvl="2" eaLnBrk="1" hangingPunct="1"/>
            <a:r>
              <a:rPr lang="en-US" smtClean="0"/>
              <a:t>Selective placement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Intelligence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Is IQ inherited or result of environment?</a:t>
            </a:r>
          </a:p>
          <a:p>
            <a:pPr eaLnBrk="1" hangingPunct="1"/>
            <a:r>
              <a:rPr lang="en-US" smtClean="0"/>
              <a:t>Why was </a:t>
            </a:r>
            <a:r>
              <a:rPr lang="en-US" i="1" smtClean="0"/>
              <a:t>The Bell Curve </a:t>
            </a:r>
            <a:r>
              <a:rPr lang="en-US" smtClean="0"/>
              <a:t>controversial?</a:t>
            </a:r>
          </a:p>
          <a:p>
            <a:pPr eaLnBrk="1" hangingPunct="1"/>
            <a:r>
              <a:rPr lang="en-US" smtClean="0"/>
              <a:t>Explain Spearman’s concept of g(intelligence)?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Research on Intelligence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Bouchard and McGue (1981)</a:t>
            </a:r>
          </a:p>
          <a:p>
            <a:pPr lvl="1" eaLnBrk="1" hangingPunct="1"/>
            <a:r>
              <a:rPr lang="en-US" b="1" smtClean="0"/>
              <a:t>Meta-Analysis</a:t>
            </a:r>
            <a:r>
              <a:rPr lang="en-US" smtClean="0"/>
              <a:t>:  combining data from similar studies to yield a quantitative summary of pooled results.</a:t>
            </a:r>
          </a:p>
          <a:p>
            <a:pPr lvl="1" eaLnBrk="1" hangingPunct="1"/>
            <a:r>
              <a:rPr lang="en-US" smtClean="0"/>
              <a:t>Findings?</a:t>
            </a:r>
          </a:p>
          <a:p>
            <a:pPr lvl="1" eaLnBrk="1" hangingPunct="1"/>
            <a:r>
              <a:rPr lang="en-US" smtClean="0"/>
              <a:t>Minnesota Twin Study</a:t>
            </a:r>
          </a:p>
          <a:p>
            <a:pPr lvl="2" eaLnBrk="1" hangingPunct="1"/>
            <a:r>
              <a:rPr lang="en-US" smtClean="0"/>
              <a:t>Findings?  Heritability?</a:t>
            </a:r>
          </a:p>
          <a:p>
            <a:pPr lvl="2" eaLnBrk="1" hangingPunct="1"/>
            <a:r>
              <a:rPr lang="en-US" smtClean="0"/>
              <a:t>Criticisms?</a:t>
            </a:r>
          </a:p>
          <a:p>
            <a:pPr lvl="2" eaLnBrk="1" hangingPunct="1"/>
            <a:endParaRPr lang="en-US" smtClean="0"/>
          </a:p>
          <a:p>
            <a:pPr lvl="1" eaLnBrk="1" hangingPunct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2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Scarr and Weinberg (1977)-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Parents with adopted and natural children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Findings?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Were socio-economic factors important?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Less Effort Hypothesis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How important are socio-economic factors in determining intelligence?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Explain why scores seem to be increasing world-wide for the last century?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Evolution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Charles Darwin</a:t>
            </a:r>
          </a:p>
          <a:p>
            <a:r>
              <a:rPr lang="en-US" smtClean="0"/>
              <a:t>Natural Selection</a:t>
            </a:r>
          </a:p>
          <a:p>
            <a:pPr lvl="1"/>
            <a:r>
              <a:rPr lang="en-US" smtClean="0"/>
              <a:t>Adaptation</a:t>
            </a:r>
          </a:p>
          <a:p>
            <a:r>
              <a:rPr lang="en-US" smtClean="0"/>
              <a:t>Chimp Study:  Matsuzawa (2007)</a:t>
            </a:r>
          </a:p>
          <a:p>
            <a:pPr lvl="1"/>
            <a:r>
              <a:rPr lang="en-US" smtClean="0"/>
              <a:t>Do his study results support Darwin?</a:t>
            </a:r>
          </a:p>
          <a:p>
            <a:endParaRPr 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ascade">
  <a:themeElements>
    <a:clrScheme name="Cascade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Cascad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ascade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cade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2083</TotalTime>
  <Words>269</Words>
  <Application>Microsoft Office PowerPoint</Application>
  <PresentationFormat>On-screen Show (4:3)</PresentationFormat>
  <Paragraphs>63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Wingdings</vt:lpstr>
      <vt:lpstr>Calibri</vt:lpstr>
      <vt:lpstr>Cascade</vt:lpstr>
      <vt:lpstr>Cascade</vt:lpstr>
      <vt:lpstr>2.2 Biological Level of Analysis: Genetics and Behavior</vt:lpstr>
      <vt:lpstr>Behavioral Genetics</vt:lpstr>
      <vt:lpstr>Genetic Research</vt:lpstr>
      <vt:lpstr>Slide 4</vt:lpstr>
      <vt:lpstr>Slide 5</vt:lpstr>
      <vt:lpstr>Intelligence</vt:lpstr>
      <vt:lpstr>Research on Intelligence</vt:lpstr>
      <vt:lpstr>Slide 8</vt:lpstr>
      <vt:lpstr>Evolution</vt:lpstr>
      <vt:lpstr>Evolutionary Psychology</vt:lpstr>
      <vt:lpstr>Ethics in  Genetics Research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2.2 Biological Level of Analysis: Genetics and Behavior</dc:title>
  <dc:creator>Marcus Lee</dc:creator>
  <cp:lastModifiedBy> </cp:lastModifiedBy>
  <cp:revision>13</cp:revision>
  <dcterms:created xsi:type="dcterms:W3CDTF">2009-09-22T03:34:38Z</dcterms:created>
  <dcterms:modified xsi:type="dcterms:W3CDTF">2009-09-28T17:45:27Z</dcterms:modified>
</cp:coreProperties>
</file>